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6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81" r:id="rId21"/>
    <p:sldId id="274" r:id="rId22"/>
    <p:sldId id="275" r:id="rId23"/>
    <p:sldId id="277" r:id="rId24"/>
    <p:sldId id="278" r:id="rId25"/>
    <p:sldId id="279" r:id="rId26"/>
    <p:sldId id="280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627" autoAdjust="0"/>
  </p:normalViewPr>
  <p:slideViewPr>
    <p:cSldViewPr snapToGrid="0" snapToObjects="1">
      <p:cViewPr>
        <p:scale>
          <a:sx n="100" d="100"/>
          <a:sy n="100" d="100"/>
        </p:scale>
        <p:origin x="-1344" y="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.png>
</file>

<file path=ppt/media/image20.png>
</file>

<file path=ppt/media/image21.png>
</file>

<file path=ppt/media/image22.png>
</file>

<file path=ppt/media/image26.png>
</file>

<file path=ppt/media/image27.png>
</file>

<file path=ppt/media/image3.png>
</file>

<file path=ppt/media/image4.png>
</file>

<file path=ppt/media/image5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2015年8月17日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2015年8月17日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2015年8月17日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2015年8月17日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2015年8月17日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2015年8月17日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2015年8月17日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2015年8月17日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2015年8月17日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2015年8月17日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2015年8月17日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2015年8月17日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8.emf"/><Relationship Id="rId5" Type="http://schemas.openxmlformats.org/officeDocument/2006/relationships/oleObject" Target="../embeddings/oleObject3.bin"/><Relationship Id="rId6" Type="http://schemas.openxmlformats.org/officeDocument/2006/relationships/image" Target="../media/image9.emf"/><Relationship Id="rId7" Type="http://schemas.openxmlformats.org/officeDocument/2006/relationships/oleObject" Target="../embeddings/oleObject4.bin"/><Relationship Id="rId8" Type="http://schemas.openxmlformats.org/officeDocument/2006/relationships/image" Target="../media/image1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17.emf"/><Relationship Id="rId5" Type="http://schemas.openxmlformats.org/officeDocument/2006/relationships/oleObject" Target="../embeddings/oleObject6.bin"/><Relationship Id="rId6" Type="http://schemas.openxmlformats.org/officeDocument/2006/relationships/image" Target="../media/image18.emf"/><Relationship Id="rId7" Type="http://schemas.openxmlformats.org/officeDocument/2006/relationships/image" Target="../media/image19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oleObject" Target="../embeddings/oleObject7.bin"/><Relationship Id="rId5" Type="http://schemas.openxmlformats.org/officeDocument/2006/relationships/image" Target="../media/image23.emf"/><Relationship Id="rId6" Type="http://schemas.openxmlformats.org/officeDocument/2006/relationships/oleObject" Target="../embeddings/oleObject8.bin"/><Relationship Id="rId7" Type="http://schemas.openxmlformats.org/officeDocument/2006/relationships/image" Target="../media/image24.emf"/><Relationship Id="rId8" Type="http://schemas.openxmlformats.org/officeDocument/2006/relationships/oleObject" Target="../embeddings/oleObject9.bin"/><Relationship Id="rId9" Type="http://schemas.openxmlformats.org/officeDocument/2006/relationships/image" Target="../media/image2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oleObject" Target="../embeddings/oleObject1.bin"/><Relationship Id="rId5" Type="http://schemas.openxmlformats.org/officeDocument/2006/relationships/image" Target="../media/image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sz="5000" dirty="0" smtClean="0"/>
              <a:t>IMU</a:t>
            </a:r>
            <a:r>
              <a:rPr kumimoji="1" lang="zh-CN" altLang="en-US" sz="5000" dirty="0" smtClean="0"/>
              <a:t>运动状态识别</a:t>
            </a:r>
            <a:endParaRPr kumimoji="1" lang="zh-CN" altLang="en-US" sz="50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tx1"/>
                </a:solidFill>
              </a:rPr>
              <a:t>陈冲 </a:t>
            </a:r>
            <a:r>
              <a:rPr kumimoji="1" lang="en-US" altLang="zh-CN" dirty="0" smtClean="0">
                <a:solidFill>
                  <a:schemeClr val="tx1"/>
                </a:solidFill>
              </a:rPr>
              <a:t>2015</a:t>
            </a:r>
            <a:r>
              <a:rPr kumimoji="1" lang="zh-CN" altLang="en-US" dirty="0" smtClean="0">
                <a:solidFill>
                  <a:schemeClr val="tx1"/>
                </a:solidFill>
              </a:rPr>
              <a:t> </a:t>
            </a:r>
            <a:r>
              <a:rPr kumimoji="1" lang="en-US" altLang="zh-CN" dirty="0" smtClean="0">
                <a:solidFill>
                  <a:schemeClr val="tx1"/>
                </a:solidFill>
              </a:rPr>
              <a:t>8/16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92300" y="4953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6885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 smtClean="0"/>
              <a:t>动静识别与</a:t>
            </a:r>
            <a:r>
              <a:rPr kumimoji="1" lang="en-US" altLang="zh-CN" dirty="0" smtClean="0"/>
              <a:t>Bias</a:t>
            </a:r>
            <a:r>
              <a:rPr kumimoji="1" lang="zh-CN" altLang="en-US" dirty="0"/>
              <a:t>自适应消除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kumimoji="1" lang="zh-CN" altLang="en-US" dirty="0" smtClean="0"/>
              <a:t>将信号以</a:t>
            </a:r>
            <a:r>
              <a:rPr kumimoji="1" lang="en-US" altLang="zh-CN" dirty="0" smtClean="0"/>
              <a:t>30</a:t>
            </a:r>
            <a:r>
              <a:rPr kumimoji="1" lang="zh-CN" altLang="en-US" dirty="0" smtClean="0"/>
              <a:t>个采样点为一个单位进行处理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endParaRPr kumimoji="1" lang="en-US" altLang="zh-CN" dirty="0"/>
          </a:p>
          <a:p>
            <a:pPr marL="457200" indent="-457200">
              <a:buAutoNum type="arabicPeriod"/>
            </a:pP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动静识别：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endParaRPr kumimoji="1" lang="en-US" altLang="zh-CN" dirty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当为静止状态时，进行</a:t>
            </a:r>
            <a:r>
              <a:rPr kumimoji="1" lang="en-US" altLang="zh-CN" dirty="0" smtClean="0"/>
              <a:t>Bias</a:t>
            </a:r>
            <a:r>
              <a:rPr kumimoji="1" lang="zh-CN" altLang="en-US" dirty="0" smtClean="0"/>
              <a:t>消除</a:t>
            </a:r>
            <a:endParaRPr kumimoji="1" lang="en-US" altLang="zh-CN" dirty="0" smtClean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1381350"/>
              </p:ext>
            </p:extLst>
          </p:nvPr>
        </p:nvGraphicFramePr>
        <p:xfrm>
          <a:off x="1384300" y="2235200"/>
          <a:ext cx="38481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8" name="公式" r:id="rId3" imgW="2590800" imgH="254000" progId="Equation.3">
                  <p:embed/>
                </p:oleObj>
              </mc:Choice>
              <mc:Fallback>
                <p:oleObj name="公式" r:id="rId3" imgW="25908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84300" y="2235200"/>
                        <a:ext cx="3848100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4282755"/>
              </p:ext>
            </p:extLst>
          </p:nvPr>
        </p:nvGraphicFramePr>
        <p:xfrm>
          <a:off x="2660650" y="3124200"/>
          <a:ext cx="159385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9" name="公式" r:id="rId5" imgW="1003300" imgH="228600" progId="Equation.3">
                  <p:embed/>
                </p:oleObj>
              </mc:Choice>
              <mc:Fallback>
                <p:oleObj name="公式" r:id="rId5" imgW="1003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60650" y="3124200"/>
                        <a:ext cx="159385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0750476"/>
              </p:ext>
            </p:extLst>
          </p:nvPr>
        </p:nvGraphicFramePr>
        <p:xfrm>
          <a:off x="2438400" y="4673600"/>
          <a:ext cx="22987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" name="公式" r:id="rId7" imgW="1371600" imgH="228600" progId="Equation.3">
                  <p:embed/>
                </p:oleObj>
              </mc:Choice>
              <mc:Fallback>
                <p:oleObj name="公式" r:id="rId7" imgW="1371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38400" y="4673600"/>
                        <a:ext cx="22987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6057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动静识别与</a:t>
            </a:r>
            <a:r>
              <a:rPr kumimoji="1" lang="en-US" altLang="zh-CN" dirty="0"/>
              <a:t>Bias</a:t>
            </a:r>
            <a:r>
              <a:rPr kumimoji="1" lang="zh-CN" altLang="en-US" dirty="0"/>
              <a:t>自适应消除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4" name="图片 3" descr="屏幕快照 2015-08-17 下午2.07.3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7105"/>
            <a:ext cx="9144000" cy="52938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2300" y="123190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静止情况下，阈值选取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008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 smtClean="0"/>
              <a:t>动静识别与</a:t>
            </a:r>
            <a:r>
              <a:rPr kumimoji="1" lang="en-US" altLang="zh-CN" dirty="0" smtClean="0"/>
              <a:t>Bias</a:t>
            </a:r>
            <a:r>
              <a:rPr kumimoji="1" lang="zh-CN" altLang="en-US" dirty="0"/>
              <a:t>自适应消除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8" name="图片 7" descr="屏幕快照 2015-08-17 上午10.25.5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4101"/>
            <a:ext cx="9144000" cy="570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32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旋转状态检测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4" name="图片 3" descr="屏幕快照 2015-08-17 上午10.49.4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00"/>
            <a:ext cx="9144000" cy="3143582"/>
          </a:xfrm>
          <a:prstGeom prst="rect">
            <a:avLst/>
          </a:prstGeom>
        </p:spPr>
      </p:pic>
      <p:pic>
        <p:nvPicPr>
          <p:cNvPr id="5" name="图片 4" descr="屏幕快照 2015-08-17 上午10.49.5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57982"/>
            <a:ext cx="9144000" cy="2800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005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旋转状态检测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3" name="图片 2" descr="屏幕快照 2015-08-17 上午10.55.1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00" y="914401"/>
            <a:ext cx="9144000" cy="3079608"/>
          </a:xfrm>
          <a:prstGeom prst="rect">
            <a:avLst/>
          </a:prstGeom>
        </p:spPr>
      </p:pic>
      <p:pic>
        <p:nvPicPr>
          <p:cNvPr id="6" name="图片 5" descr="屏幕快照 2015-08-17 上午10.55.3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94008"/>
            <a:ext cx="9144000" cy="286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63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旋转状态检测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04900"/>
            <a:ext cx="7620000" cy="4373563"/>
          </a:xfrm>
        </p:spPr>
        <p:txBody>
          <a:bodyPr/>
          <a:lstStyle/>
          <a:p>
            <a:r>
              <a:rPr kumimoji="1" lang="zh-CN" altLang="en-US" dirty="0" smtClean="0"/>
              <a:t>规则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对于匀速旋转 过零率</a:t>
            </a:r>
            <a:r>
              <a:rPr kumimoji="1" lang="en-US" altLang="zh-CN" dirty="0" smtClean="0"/>
              <a:t>=0</a:t>
            </a:r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and</a:t>
            </a:r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加速旋转 </a:t>
            </a:r>
            <a:endParaRPr kumimoji="1" lang="en-US" altLang="zh-CN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484658"/>
              </p:ext>
            </p:extLst>
          </p:nvPr>
        </p:nvGraphicFramePr>
        <p:xfrm>
          <a:off x="4572000" y="1600518"/>
          <a:ext cx="13462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0" name="公式" r:id="rId3" imgW="876300" imgH="228600" progId="Equation.3">
                  <p:embed/>
                </p:oleObj>
              </mc:Choice>
              <mc:Fallback>
                <p:oleObj name="公式" r:id="rId3" imgW="876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0" y="1600518"/>
                        <a:ext cx="13462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6125341"/>
              </p:ext>
            </p:extLst>
          </p:nvPr>
        </p:nvGraphicFramePr>
        <p:xfrm>
          <a:off x="2298700" y="2032318"/>
          <a:ext cx="1536700" cy="49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1" name="公式" r:id="rId5" imgW="889000" imgH="228600" progId="Equation.3">
                  <p:embed/>
                </p:oleObj>
              </mc:Choice>
              <mc:Fallback>
                <p:oleObj name="公式" r:id="rId5" imgW="889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98700" y="2032318"/>
                        <a:ext cx="1536700" cy="49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片 6" descr="屏幕快照 2015-08-17 上午11.13.07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27618"/>
            <a:ext cx="9144000" cy="432044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587867" y="2138720"/>
            <a:ext cx="1377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设置</a:t>
            </a:r>
            <a:r>
              <a:rPr kumimoji="1" lang="en-US" altLang="zh-CN" dirty="0" smtClean="0"/>
              <a:t>T1</a:t>
            </a:r>
            <a:r>
              <a:rPr kumimoji="1" lang="zh-CN" altLang="en-US" dirty="0" smtClean="0"/>
              <a:t>阈值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040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旋转状态检测</a:t>
            </a:r>
            <a:r>
              <a:rPr kumimoji="1" lang="en-US" altLang="zh-CN" dirty="0" smtClean="0"/>
              <a:t>*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4" name="图片 3" descr="屏幕快照 2015-08-17 上午11.15.0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0"/>
            <a:ext cx="9144000" cy="558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81167" y="1034534"/>
            <a:ext cx="1377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设置</a:t>
            </a:r>
            <a:r>
              <a:rPr kumimoji="1" lang="en-US" altLang="zh-CN" dirty="0" smtClean="0"/>
              <a:t>T2</a:t>
            </a:r>
            <a:r>
              <a:rPr kumimoji="1" lang="zh-CN" altLang="en-US" dirty="0" smtClean="0"/>
              <a:t>阈值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6808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振动状态检测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4" name="图片 3" descr="屏幕快照 2015-08-17 上午11.39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4100"/>
            <a:ext cx="9144000" cy="569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510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振动状态检测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29018"/>
            <a:ext cx="7620000" cy="990600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kumimoji="1" lang="zh-CN" altLang="en-US" dirty="0" smtClean="0"/>
              <a:t>检测出可能是振动的事件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计算事件的时间和信息熵，设置这两个参数的阈值</a:t>
            </a:r>
            <a:endParaRPr kumimoji="1" lang="en-US" altLang="zh-CN" dirty="0" smtClean="0"/>
          </a:p>
        </p:txBody>
      </p:sp>
      <p:pic>
        <p:nvPicPr>
          <p:cNvPr id="4" name="图片 3" descr="屏幕快照 2015-08-17 上午11.53.5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0900"/>
            <a:ext cx="9144000" cy="484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039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振动状态检测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6" name="图片 5" descr="屏幕快照 2015-08-17 上午11.54.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0600"/>
            <a:ext cx="9144000" cy="4483100"/>
          </a:xfrm>
          <a:prstGeom prst="rect">
            <a:avLst/>
          </a:prstGeom>
        </p:spPr>
      </p:pic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457200" y="1181100"/>
            <a:ext cx="7620000" cy="990600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kumimoji="1" lang="zh-CN" altLang="en-US" dirty="0" smtClean="0"/>
              <a:t>时间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熵           </a:t>
            </a:r>
            <a:r>
              <a:rPr kumimoji="1" lang="en-US" altLang="zh-CN" dirty="0" smtClean="0"/>
              <a:t>or</a:t>
            </a: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479694"/>
              </p:ext>
            </p:extLst>
          </p:nvPr>
        </p:nvGraphicFramePr>
        <p:xfrm>
          <a:off x="2063750" y="1143000"/>
          <a:ext cx="127635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7" name="公式" r:id="rId4" imgW="800100" imgH="228600" progId="Equation.3">
                  <p:embed/>
                </p:oleObj>
              </mc:Choice>
              <mc:Fallback>
                <p:oleObj name="公式" r:id="rId4" imgW="800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63750" y="1143000"/>
                        <a:ext cx="1276350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4593973"/>
              </p:ext>
            </p:extLst>
          </p:nvPr>
        </p:nvGraphicFramePr>
        <p:xfrm>
          <a:off x="1409700" y="1625600"/>
          <a:ext cx="1079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8" name="公式" r:id="rId6" imgW="774700" imgH="215900" progId="Equation.3">
                  <p:embed/>
                </p:oleObj>
              </mc:Choice>
              <mc:Fallback>
                <p:oleObj name="公式" r:id="rId6" imgW="774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09700" y="1625600"/>
                        <a:ext cx="1079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3888749"/>
              </p:ext>
            </p:extLst>
          </p:nvPr>
        </p:nvGraphicFramePr>
        <p:xfrm>
          <a:off x="3184524" y="1663700"/>
          <a:ext cx="1158875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9" name="公式" r:id="rId8" imgW="774700" imgH="228600" progId="Equation.3">
                  <p:embed/>
                </p:oleObj>
              </mc:Choice>
              <mc:Fallback>
                <p:oleObj name="公式" r:id="rId8" imgW="774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184524" y="1663700"/>
                        <a:ext cx="1158875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2574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方法步骤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kumimoji="1" lang="en-US" altLang="zh-CN" dirty="0" smtClean="0"/>
              <a:t>IMU</a:t>
            </a:r>
            <a:r>
              <a:rPr kumimoji="1" lang="zh-CN" altLang="en-US" dirty="0" smtClean="0"/>
              <a:t>传感器的介绍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信号的采集与标注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信号的初步可视化与能量计算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动静识别和</a:t>
            </a:r>
            <a:r>
              <a:rPr kumimoji="1" lang="en-US" altLang="zh-CN" dirty="0" smtClean="0"/>
              <a:t>Bias</a:t>
            </a:r>
            <a:r>
              <a:rPr kumimoji="1" lang="zh-CN" altLang="en-US" dirty="0" smtClean="0"/>
              <a:t>自适应消除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旋转状态检测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振动状态检测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移动状态检测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系统工程化与运动实时识别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还存在的一些问题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endParaRPr kumimoji="1" lang="en-US" altLang="zh-CN" dirty="0" smtClean="0"/>
          </a:p>
          <a:p>
            <a:pPr marL="457200" indent="-457200">
              <a:buAutoNum type="arabicPeriod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8859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193482"/>
          </a:xfrm>
        </p:spPr>
        <p:txBody>
          <a:bodyPr/>
          <a:lstStyle/>
          <a:p>
            <a:r>
              <a:rPr kumimoji="1" lang="zh-CN" altLang="en-US" dirty="0"/>
              <a:t>振动状态检测</a:t>
            </a:r>
          </a:p>
        </p:txBody>
      </p:sp>
      <p:pic>
        <p:nvPicPr>
          <p:cNvPr id="4" name="图片 3" descr="屏幕快照 2015-08-18 上午9.56.0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1625600"/>
            <a:ext cx="9144000" cy="503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27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振动状态检测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457200" y="1181100"/>
            <a:ext cx="7620000" cy="4381500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3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机器学习模块：</a:t>
            </a:r>
            <a:endParaRPr kumimoji="1" lang="en-US" altLang="zh-CN" dirty="0" smtClean="0"/>
          </a:p>
          <a:p>
            <a:r>
              <a:rPr kumimoji="1" lang="zh-CN" altLang="zh-CN" dirty="0" smtClean="0"/>
              <a:t> </a:t>
            </a:r>
            <a:r>
              <a:rPr kumimoji="1" lang="zh-CN" altLang="en-US" dirty="0" smtClean="0"/>
              <a:t>  在前面的规则下，发现不少加速移动的状态很容易被识别为振动，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因此添加了一个</a:t>
            </a:r>
            <a:r>
              <a:rPr kumimoji="1" lang="en-US" altLang="zh-CN" dirty="0" smtClean="0"/>
              <a:t>Liner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SVM</a:t>
            </a:r>
            <a:r>
              <a:rPr kumimoji="1" lang="zh-CN" altLang="en-US" dirty="0" smtClean="0"/>
              <a:t>作为二分类器来区分振动和加速移动。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特征：</a:t>
            </a:r>
            <a:r>
              <a:rPr kumimoji="1" lang="en-US" altLang="zh-CN" dirty="0" err="1" smtClean="0"/>
              <a:t>acc</a:t>
            </a:r>
            <a:r>
              <a:rPr kumimoji="1" lang="zh-CN" altLang="en-US" dirty="0" smtClean="0"/>
              <a:t>和</a:t>
            </a:r>
            <a:r>
              <a:rPr kumimoji="1" lang="en-US" altLang="zh-CN" dirty="0" err="1" smtClean="0"/>
              <a:t>gyr</a:t>
            </a:r>
            <a:r>
              <a:rPr kumimoji="1" lang="zh-CN" altLang="en-US" dirty="0" smtClean="0"/>
              <a:t>的最小值，最大值，均值，标准差，信息熵一共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个特征</a:t>
            </a:r>
            <a:endParaRPr kumimoji="1" lang="en-US" altLang="zh-CN" dirty="0" smtClean="0"/>
          </a:p>
          <a:p>
            <a:r>
              <a:rPr kumimoji="1" lang="zh-CN" altLang="en-US" dirty="0" smtClean="0"/>
              <a:t>样本：</a:t>
            </a:r>
            <a:r>
              <a:rPr kumimoji="1" lang="en-US" altLang="zh-CN" dirty="0" smtClean="0"/>
              <a:t>155</a:t>
            </a:r>
            <a:r>
              <a:rPr kumimoji="1" lang="zh-CN" altLang="en-US" dirty="0" smtClean="0"/>
              <a:t>个样本（包括</a:t>
            </a:r>
            <a:r>
              <a:rPr kumimoji="1" lang="en-US" altLang="zh-CN" dirty="0" smtClean="0"/>
              <a:t>59</a:t>
            </a:r>
            <a:r>
              <a:rPr kumimoji="1" lang="zh-CN" altLang="en-US" dirty="0" smtClean="0"/>
              <a:t>个正样本，</a:t>
            </a:r>
            <a:r>
              <a:rPr kumimoji="1" lang="en-US" altLang="zh-CN" dirty="0" smtClean="0"/>
              <a:t>96</a:t>
            </a:r>
            <a:r>
              <a:rPr kumimoji="1" lang="zh-CN" altLang="en-US" dirty="0" smtClean="0"/>
              <a:t>个负样本），</a:t>
            </a:r>
            <a:r>
              <a:rPr kumimoji="1" lang="en-US" altLang="zh-CN" dirty="0" smtClean="0"/>
              <a:t>1/3</a:t>
            </a:r>
            <a:r>
              <a:rPr kumimoji="1" lang="zh-CN" altLang="en-US" dirty="0" smtClean="0"/>
              <a:t>数据做训练，实验重复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次，性能取均值</a:t>
            </a:r>
            <a:endParaRPr kumimoji="1" lang="en-US" altLang="zh-CN" dirty="0" smtClean="0"/>
          </a:p>
          <a:p>
            <a:r>
              <a:rPr kumimoji="1" lang="zh-CN" altLang="en-US" dirty="0" smtClean="0"/>
              <a:t>测试</a:t>
            </a:r>
            <a:r>
              <a:rPr kumimoji="1" lang="zh-CN" altLang="en-US" dirty="0" smtClean="0"/>
              <a:t>集</a:t>
            </a:r>
            <a:r>
              <a:rPr kumimoji="1" lang="zh-CN" altLang="en-US" dirty="0" smtClean="0"/>
              <a:t>性能</a:t>
            </a:r>
            <a:r>
              <a:rPr kumimoji="1" lang="zh-CN" altLang="en-US" dirty="0" smtClean="0"/>
              <a:t>：</a:t>
            </a:r>
            <a:r>
              <a:rPr kumimoji="1" lang="en-US" altLang="zh-CN" dirty="0" err="1" smtClean="0"/>
              <a:t>accuraty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92.8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%</a:t>
            </a:r>
            <a:r>
              <a:rPr kumimoji="1" lang="zh-CN" altLang="en-US" dirty="0" smtClean="0"/>
              <a:t>   </a:t>
            </a:r>
            <a:r>
              <a:rPr kumimoji="1" lang="en-US" altLang="zh-CN" dirty="0" smtClean="0"/>
              <a:t>Precision:90.</a:t>
            </a:r>
            <a:r>
              <a:rPr kumimoji="1" lang="zh-CN" altLang="en-US" dirty="0" smtClean="0"/>
              <a:t>8</a:t>
            </a:r>
            <a:r>
              <a:rPr kumimoji="1" lang="en-US" altLang="zh-CN" dirty="0" smtClean="0"/>
              <a:t>%</a:t>
            </a:r>
            <a:r>
              <a:rPr kumimoji="1" lang="zh-CN" altLang="en-US" dirty="0" smtClean="0"/>
              <a:t>   </a:t>
            </a:r>
            <a:r>
              <a:rPr kumimoji="1" lang="en-US" altLang="zh-CN" dirty="0" smtClean="0"/>
              <a:t>Recall:90.3%</a:t>
            </a:r>
          </a:p>
        </p:txBody>
      </p:sp>
    </p:spTree>
    <p:extLst>
      <p:ext uri="{BB962C8B-B14F-4D97-AF65-F5344CB8AC3E}">
        <p14:creationId xmlns:p14="http://schemas.microsoft.com/office/powerpoint/2010/main" val="890137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振动状态检测</a:t>
            </a:r>
            <a:r>
              <a:rPr kumimoji="1" lang="zh-CN" altLang="en-US" dirty="0" smtClean="0"/>
              <a:t>*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457200" y="1181100"/>
            <a:ext cx="7620000" cy="1409700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3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机器学习模块：</a:t>
            </a:r>
            <a:endParaRPr kumimoji="1" lang="en-US" altLang="zh-CN" dirty="0" smtClean="0"/>
          </a:p>
          <a:p>
            <a:r>
              <a:rPr kumimoji="1" lang="zh-CN" altLang="zh-CN" dirty="0" smtClean="0"/>
              <a:t> </a:t>
            </a:r>
            <a:r>
              <a:rPr kumimoji="1" lang="zh-CN" altLang="en-US" dirty="0" smtClean="0"/>
              <a:t>  在前面的规则下，发现不少加速移动的状态很容易被识别为振动，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因此添加了一个</a:t>
            </a:r>
            <a:r>
              <a:rPr kumimoji="1" lang="en-US" altLang="zh-CN" dirty="0" smtClean="0"/>
              <a:t>Liner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SVM</a:t>
            </a:r>
            <a:r>
              <a:rPr kumimoji="1" lang="zh-CN" altLang="en-US" dirty="0" smtClean="0"/>
              <a:t>作为二分类器来区分振动和加速移动。</a:t>
            </a:r>
            <a:endParaRPr kumimoji="1" lang="en-US" altLang="zh-CN" dirty="0" smtClean="0"/>
          </a:p>
          <a:p>
            <a:endParaRPr kumimoji="1" lang="en-US" altLang="zh-CN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693555"/>
              </p:ext>
            </p:extLst>
          </p:nvPr>
        </p:nvGraphicFramePr>
        <p:xfrm>
          <a:off x="546100" y="2730500"/>
          <a:ext cx="5372101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0300"/>
                <a:gridCol w="1143000"/>
                <a:gridCol w="876300"/>
                <a:gridCol w="1003300"/>
                <a:gridCol w="1219201"/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Vibrating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Still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Moving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Rotating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Vibrating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1365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1861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835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49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Still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478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12363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235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Moving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dirty="0" smtClean="0"/>
                        <a:t>4</a:t>
                      </a:r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1275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2575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427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Rotating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dirty="0" smtClean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dirty="0" smtClean="0">
                          <a:solidFill>
                            <a:schemeClr val="tx2"/>
                          </a:solidFill>
                        </a:rPr>
                        <a:t>6</a:t>
                      </a:r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1050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8100183"/>
              </p:ext>
            </p:extLst>
          </p:nvPr>
        </p:nvGraphicFramePr>
        <p:xfrm>
          <a:off x="546100" y="4787900"/>
          <a:ext cx="5372101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0300"/>
                <a:gridCol w="1092200"/>
                <a:gridCol w="927100"/>
                <a:gridCol w="1003300"/>
                <a:gridCol w="1219201"/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Vibrating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Still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Moving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Rotating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Vibrating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1282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330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17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Still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499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12522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255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Moving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1695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3060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459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Rotating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dirty="0" smtClean="0">
                          <a:solidFill>
                            <a:schemeClr val="tx2"/>
                          </a:solidFill>
                        </a:rPr>
                        <a:t>6</a:t>
                      </a:r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1050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6477000" y="5486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使用后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438900" y="3454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使用前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3735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移动状态检测</a:t>
            </a:r>
            <a:r>
              <a:rPr kumimoji="1" lang="zh-CN" altLang="en-US" dirty="0" smtClean="0"/>
              <a:t>*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相对来说，移动状态（特别是匀速移动</a:t>
            </a:r>
            <a:r>
              <a:rPr kumimoji="1" lang="zh-CN" altLang="en-US" dirty="0" smtClean="0"/>
              <a:t>）</a:t>
            </a:r>
            <a:r>
              <a:rPr kumimoji="1" lang="zh-CN" altLang="en-US" dirty="0" smtClean="0"/>
              <a:t>是</a:t>
            </a:r>
            <a:r>
              <a:rPr kumimoji="1" lang="zh-CN" altLang="en-US" dirty="0" smtClean="0"/>
              <a:t>最难识别</a:t>
            </a:r>
            <a:r>
              <a:rPr kumimoji="1" lang="zh-CN" altLang="en-US" dirty="0" smtClean="0"/>
              <a:t>的一种，因为从信号上来看，很像是噪声信号，因此放到最后来识别。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当前面识别结果中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没有检测到</a:t>
            </a:r>
            <a:r>
              <a:rPr kumimoji="1" lang="en-US" altLang="zh-CN" dirty="0" smtClean="0"/>
              <a:t>Rotating,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Vibrating</a:t>
            </a:r>
            <a:r>
              <a:rPr kumimoji="1" lang="zh-CN" altLang="en-US" dirty="0" smtClean="0"/>
              <a:t>时，但是能量又有一定的波动时，那就判断为</a:t>
            </a:r>
            <a:r>
              <a:rPr kumimoji="1" lang="en-US" altLang="zh-CN" dirty="0" smtClean="0"/>
              <a:t>Moving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7160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系统工程化与运动实时识别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这部分工作主要是把</a:t>
            </a:r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算法原型工程化到</a:t>
            </a:r>
            <a:r>
              <a:rPr kumimoji="1" lang="en-US" altLang="zh-CN" dirty="0" err="1" smtClean="0"/>
              <a:t>UnoSDK</a:t>
            </a:r>
            <a:r>
              <a:rPr kumimoji="1" lang="zh-CN" altLang="en-US" dirty="0" smtClean="0"/>
              <a:t>中，最后利用</a:t>
            </a:r>
            <a:r>
              <a:rPr kumimoji="1" lang="en-US" altLang="zh-CN" dirty="0" smtClean="0"/>
              <a:t>sensor</a:t>
            </a:r>
            <a:r>
              <a:rPr kumimoji="1" lang="zh-CN" altLang="en-US" dirty="0" smtClean="0"/>
              <a:t>进行实时的运动状态识别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void </a:t>
            </a:r>
            <a:r>
              <a:rPr kumimoji="1" lang="en-US" altLang="zh-CN" dirty="0" err="1" smtClean="0"/>
              <a:t>recognizeMotion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int</a:t>
            </a:r>
            <a:r>
              <a:rPr kumimoji="1" lang="en-US" altLang="zh-CN" smtClean="0"/>
              <a:t> step);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系统输出两个</a:t>
            </a:r>
            <a:r>
              <a:rPr kumimoji="1" lang="zh-CN" altLang="en-US" dirty="0" smtClean="0"/>
              <a:t>结果</a:t>
            </a:r>
            <a:r>
              <a:rPr kumimoji="1" lang="zh-CN" altLang="en-US" dirty="0" smtClean="0"/>
              <a:t>，</a:t>
            </a:r>
            <a:r>
              <a:rPr kumimoji="1" lang="zh-CN" altLang="en-US" dirty="0" smtClean="0"/>
              <a:t>一个是输出的运动状态</a:t>
            </a:r>
            <a:r>
              <a:rPr kumimoji="1" lang="en-US" altLang="zh-CN" dirty="0" smtClean="0"/>
              <a:t>(Still,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Vibrating,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Moving,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Rotating)</a:t>
            </a:r>
            <a:r>
              <a:rPr kumimoji="1" lang="zh-CN" altLang="en-US" dirty="0" smtClean="0"/>
              <a:t>，另一个是相应状态下的能量，代表该运动的激烈程度。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2206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还存在的一些问题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kumimoji="1" lang="en-US" altLang="zh-CN" dirty="0" smtClean="0"/>
              <a:t>Sensors</a:t>
            </a:r>
            <a:r>
              <a:rPr kumimoji="1" lang="zh-CN" altLang="en-US" dirty="0" smtClean="0"/>
              <a:t>的兼容性问题：因为不同</a:t>
            </a:r>
            <a:r>
              <a:rPr kumimoji="1" lang="en-US" altLang="zh-CN" dirty="0" smtClean="0"/>
              <a:t>sensor</a:t>
            </a:r>
            <a:r>
              <a:rPr kumimoji="1" lang="zh-CN" altLang="en-US" dirty="0" smtClean="0"/>
              <a:t>的一些参数有所不同，包括</a:t>
            </a:r>
            <a:r>
              <a:rPr kumimoji="1" lang="en-US" altLang="zh-CN" dirty="0" smtClean="0"/>
              <a:t>bias,</a:t>
            </a:r>
            <a:r>
              <a:rPr kumimoji="1" lang="zh-CN" altLang="en-US" dirty="0" smtClean="0"/>
              <a:t> 抗噪程度等，因此算法中的一些参数需要进行自适应化。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endParaRPr kumimoji="1" lang="en-US" altLang="zh-CN" dirty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能量不同量纲问题：</a:t>
            </a:r>
            <a:r>
              <a:rPr kumimoji="1" lang="en-US" altLang="zh-CN" dirty="0" err="1" smtClean="0"/>
              <a:t>Acc</a:t>
            </a:r>
            <a:r>
              <a:rPr kumimoji="1" lang="zh-CN" altLang="en-US" dirty="0" smtClean="0"/>
              <a:t>中能</a:t>
            </a:r>
            <a:r>
              <a:rPr kumimoji="1" lang="zh-CN" altLang="en-US" dirty="0" smtClean="0"/>
              <a:t>量的物理意义</a:t>
            </a:r>
            <a:r>
              <a:rPr kumimoji="1" lang="zh-CN" altLang="en-US" dirty="0" smtClean="0"/>
              <a:t>是</a:t>
            </a:r>
            <a:r>
              <a:rPr kumimoji="1" lang="zh-CN" altLang="en-US" dirty="0" smtClean="0"/>
              <a:t>加速度</a:t>
            </a:r>
            <a:r>
              <a:rPr kumimoji="1" lang="zh-CN" altLang="en-US" dirty="0" smtClean="0"/>
              <a:t>，而</a:t>
            </a:r>
            <a:r>
              <a:rPr kumimoji="1" lang="en-US" altLang="zh-CN" dirty="0" err="1" smtClean="0"/>
              <a:t>Gyr</a:t>
            </a:r>
            <a:r>
              <a:rPr kumimoji="1" lang="zh-CN" altLang="en-US" dirty="0" smtClean="0"/>
              <a:t>中能</a:t>
            </a:r>
            <a:r>
              <a:rPr kumimoji="1" lang="zh-CN" altLang="en-US" dirty="0" smtClean="0"/>
              <a:t>量的物理意义</a:t>
            </a:r>
            <a:r>
              <a:rPr kumimoji="1" lang="zh-CN" altLang="en-US" dirty="0" smtClean="0"/>
              <a:t>是</a:t>
            </a:r>
            <a:r>
              <a:rPr kumimoji="1" lang="zh-CN" altLang="en-US" dirty="0" smtClean="0"/>
              <a:t>角</a:t>
            </a:r>
            <a:r>
              <a:rPr kumimoji="1" lang="zh-CN" altLang="en-US" dirty="0" smtClean="0"/>
              <a:t>速度，因此这两个能量很难融合在一起，暂时能量输出只使用了</a:t>
            </a:r>
            <a:r>
              <a:rPr kumimoji="1" lang="en-US" altLang="zh-CN" dirty="0" err="1" smtClean="0"/>
              <a:t>Gyr</a:t>
            </a:r>
            <a:r>
              <a:rPr kumimoji="1" lang="zh-CN" altLang="en-US" dirty="0" smtClean="0"/>
              <a:t>的能量。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6497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28800" y="2718118"/>
            <a:ext cx="5791200" cy="1371600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6000" dirty="0" smtClean="0"/>
              <a:t>结束</a:t>
            </a:r>
            <a:endParaRPr kumimoji="1"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879333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IMU</a:t>
            </a:r>
            <a:r>
              <a:rPr kumimoji="1" lang="zh-CN" altLang="en-US" dirty="0"/>
              <a:t>传感器的介绍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IMU</a:t>
            </a:r>
            <a:r>
              <a:rPr kumimoji="1" lang="zh-CN" altLang="en-US" dirty="0" smtClean="0"/>
              <a:t>主要包括三种类型的传感器：加速度传感器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Acc</a:t>
            </a:r>
            <a:r>
              <a:rPr kumimoji="1" lang="en-US" altLang="zh-CN" dirty="0" smtClean="0"/>
              <a:t>),</a:t>
            </a:r>
            <a:r>
              <a:rPr kumimoji="1" lang="zh-CN" altLang="en-US" dirty="0" smtClean="0"/>
              <a:t> 角速度传感器</a:t>
            </a:r>
            <a:r>
              <a:rPr kumimoji="1" lang="en-US" altLang="zh-CN" dirty="0" smtClean="0"/>
              <a:t>(</a:t>
            </a:r>
            <a:r>
              <a:rPr kumimoji="1" lang="en-US" altLang="zh-CN" dirty="0" err="1"/>
              <a:t>G</a:t>
            </a:r>
            <a:r>
              <a:rPr kumimoji="1" lang="en-US" altLang="zh-CN" dirty="0" err="1" smtClean="0"/>
              <a:t>yr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和磁传感器</a:t>
            </a:r>
            <a:r>
              <a:rPr kumimoji="1" lang="en-US" altLang="zh-CN" dirty="0" smtClean="0"/>
              <a:t>(Mag)</a:t>
            </a:r>
          </a:p>
          <a:p>
            <a:endParaRPr kumimoji="1" lang="en-US" altLang="zh-CN" dirty="0"/>
          </a:p>
          <a:p>
            <a:r>
              <a:rPr kumimoji="1" lang="zh-CN" altLang="en-US" dirty="0" smtClean="0"/>
              <a:t>加速度传感器测量的是沿着</a:t>
            </a:r>
            <a:r>
              <a:rPr kumimoji="1" lang="en-US" altLang="zh-CN" dirty="0" err="1" smtClean="0"/>
              <a:t>x,y,z</a:t>
            </a:r>
            <a:r>
              <a:rPr kumimoji="1" lang="zh-CN" altLang="en-US" dirty="0" smtClean="0"/>
              <a:t>的加速度大小，单位</a:t>
            </a:r>
            <a:r>
              <a:rPr kumimoji="1" lang="en-US" altLang="zh-CN" dirty="0" smtClean="0"/>
              <a:t>m/s2,</a:t>
            </a:r>
            <a:r>
              <a:rPr kumimoji="1" lang="zh-CN" altLang="en-US" dirty="0" smtClean="0"/>
              <a:t> 默认情况下受到</a:t>
            </a:r>
            <a:r>
              <a:rPr kumimoji="1" lang="en-US" altLang="zh-CN" dirty="0" smtClean="0"/>
              <a:t>1g</a:t>
            </a:r>
            <a:r>
              <a:rPr kumimoji="1" lang="zh-CN" altLang="en-US" dirty="0" smtClean="0"/>
              <a:t>的重力加速度。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角速度传感器（陀螺仪）测量的是绕着</a:t>
            </a:r>
            <a:r>
              <a:rPr kumimoji="1" lang="en-US" altLang="zh-CN" dirty="0" err="1" smtClean="0"/>
              <a:t>x,y,z</a:t>
            </a:r>
            <a:r>
              <a:rPr kumimoji="1" lang="zh-CN" altLang="en-US" dirty="0" smtClean="0"/>
              <a:t>轴的旋转角速度，单位</a:t>
            </a:r>
            <a:r>
              <a:rPr kumimoji="1" lang="en-US" altLang="zh-CN" dirty="0" smtClean="0"/>
              <a:t>rad/s.</a:t>
            </a:r>
          </a:p>
          <a:p>
            <a:r>
              <a:rPr kumimoji="1" lang="zh-CN" altLang="en-US" dirty="0" smtClean="0"/>
              <a:t>磁传感器测量周围磁场的大小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运动识别方法中暂时只使用了加速度传感器和角速度传感器。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2370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kumimoji="1" lang="zh-CN" altLang="en-US" dirty="0"/>
              <a:t>信号的采集与标注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采集：采集是通过</a:t>
            </a:r>
            <a:r>
              <a:rPr kumimoji="1" lang="en-US" altLang="zh-CN" dirty="0" err="1" smtClean="0"/>
              <a:t>UnoSDK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进行，采样频率在</a:t>
            </a:r>
            <a:r>
              <a:rPr kumimoji="1" lang="en-US" altLang="zh-CN" dirty="0" smtClean="0"/>
              <a:t>30~50Hz</a:t>
            </a:r>
            <a:r>
              <a:rPr kumimoji="1" lang="zh-CN" altLang="en-US" dirty="0" smtClean="0"/>
              <a:t>，采集的运动状态包括静止</a:t>
            </a:r>
            <a:r>
              <a:rPr kumimoji="1" lang="en-US" altLang="zh-CN" dirty="0" smtClean="0"/>
              <a:t>(Still), </a:t>
            </a:r>
            <a:r>
              <a:rPr kumimoji="1" lang="zh-CN" altLang="en-US" dirty="0" smtClean="0"/>
              <a:t>振动</a:t>
            </a:r>
            <a:r>
              <a:rPr kumimoji="1" lang="en-US" altLang="zh-CN" dirty="0" smtClean="0"/>
              <a:t>(Vibrating)</a:t>
            </a:r>
            <a:r>
              <a:rPr kumimoji="1" lang="en-US" altLang="en-US" dirty="0" smtClean="0"/>
              <a:t>, 移动(Moving), 旋转(Rotating)</a:t>
            </a:r>
            <a:r>
              <a:rPr kumimoji="1" lang="zh-CN" altLang="zh-CN" dirty="0" smtClean="0"/>
              <a:t>.</a:t>
            </a:r>
            <a:r>
              <a:rPr kumimoji="1" lang="zh-CN" altLang="en-US" dirty="0" smtClean="0"/>
              <a:t>每次采集时间为</a:t>
            </a:r>
            <a:r>
              <a:rPr kumimoji="1" lang="en-US" altLang="zh-CN" dirty="0" smtClean="0"/>
              <a:t>10s,</a:t>
            </a:r>
            <a:r>
              <a:rPr kumimoji="1" lang="zh-CN" altLang="en-US" dirty="0" smtClean="0"/>
              <a:t>保存在文本文件中。</a:t>
            </a:r>
            <a:r>
              <a:rPr kumimoji="1" lang="en-US" altLang="zh-CN" dirty="0" smtClean="0"/>
              <a:t>Still</a:t>
            </a:r>
            <a:r>
              <a:rPr kumimoji="1" lang="zh-CN" altLang="en-US" dirty="0" smtClean="0"/>
              <a:t>状态有</a:t>
            </a:r>
            <a:r>
              <a:rPr kumimoji="1" lang="en-US" altLang="zh-CN" dirty="0" smtClean="0"/>
              <a:t>9</a:t>
            </a:r>
            <a:r>
              <a:rPr kumimoji="1" lang="zh-CN" altLang="en-US" dirty="0" smtClean="0"/>
              <a:t>个文件，</a:t>
            </a:r>
            <a:r>
              <a:rPr kumimoji="1" lang="en-US" altLang="zh-CN" dirty="0" smtClean="0"/>
              <a:t>vibrating</a:t>
            </a:r>
            <a:r>
              <a:rPr kumimoji="1" lang="zh-CN" altLang="en-US" dirty="0" smtClean="0"/>
              <a:t>状态有</a:t>
            </a:r>
            <a:r>
              <a:rPr kumimoji="1" lang="en-US" altLang="zh-CN" dirty="0" smtClean="0"/>
              <a:t>20</a:t>
            </a:r>
            <a:r>
              <a:rPr kumimoji="1" lang="zh-CN" altLang="en-US" dirty="0" smtClean="0"/>
              <a:t>个文价，</a:t>
            </a:r>
            <a:r>
              <a:rPr kumimoji="1" lang="en-US" altLang="zh-CN" dirty="0" smtClean="0"/>
              <a:t>moving</a:t>
            </a:r>
            <a:r>
              <a:rPr kumimoji="1" lang="zh-CN" altLang="en-US" dirty="0" smtClean="0"/>
              <a:t>有</a:t>
            </a:r>
            <a:r>
              <a:rPr kumimoji="1" lang="en-US" altLang="zh-CN" dirty="0" smtClean="0"/>
              <a:t>30</a:t>
            </a:r>
            <a:r>
              <a:rPr kumimoji="1" lang="zh-CN" altLang="en-US" dirty="0" smtClean="0"/>
              <a:t>个文件，</a:t>
            </a:r>
            <a:r>
              <a:rPr kumimoji="1" lang="en-US" altLang="zh-CN" dirty="0" smtClean="0"/>
              <a:t>rotating</a:t>
            </a:r>
            <a:r>
              <a:rPr kumimoji="1" lang="zh-CN" altLang="en-US" dirty="0" smtClean="0"/>
              <a:t>有</a:t>
            </a:r>
            <a:r>
              <a:rPr kumimoji="1" lang="en-US" altLang="zh-CN" dirty="0" smtClean="0"/>
              <a:t>14</a:t>
            </a:r>
            <a:r>
              <a:rPr kumimoji="1" lang="zh-CN" altLang="en-US" dirty="0" smtClean="0"/>
              <a:t>个文件。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标注：通过对信号可视化后观察来进行标注，</a:t>
            </a:r>
            <a:r>
              <a:rPr kumimoji="1" lang="en-US" altLang="zh-CN" dirty="0"/>
              <a:t>S</a:t>
            </a:r>
            <a:r>
              <a:rPr kumimoji="1" lang="en-US" altLang="zh-CN" dirty="0" smtClean="0"/>
              <a:t>till(0),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V</a:t>
            </a:r>
            <a:r>
              <a:rPr kumimoji="1" lang="en-US" altLang="zh-CN" dirty="0" smtClean="0"/>
              <a:t>ibrating(0.5),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Moving(1),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Rotating</a:t>
            </a:r>
            <a:r>
              <a:rPr kumimoji="1" lang="zh-CN" altLang="en-US" dirty="0"/>
              <a:t>(</a:t>
            </a:r>
            <a:r>
              <a:rPr kumimoji="1" lang="en-US" altLang="zh-CN" dirty="0" smtClean="0"/>
              <a:t>2)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9225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信号的采集与标注</a:t>
            </a:r>
          </a:p>
        </p:txBody>
      </p:sp>
      <p:pic>
        <p:nvPicPr>
          <p:cNvPr id="4" name="图片 3" descr="屏幕快照 2015-08-16 下午11.26.1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318"/>
            <a:ext cx="9144000" cy="515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534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信号的采集与标注</a:t>
            </a:r>
          </a:p>
        </p:txBody>
      </p:sp>
      <p:pic>
        <p:nvPicPr>
          <p:cNvPr id="3" name="图片 2" descr="屏幕快照 2015-08-16 下午11.40.3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8429"/>
            <a:ext cx="9144000" cy="527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006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信号的采集与标注</a:t>
            </a:r>
          </a:p>
        </p:txBody>
      </p:sp>
      <p:pic>
        <p:nvPicPr>
          <p:cNvPr id="4" name="图片 3" descr="屏幕快照 2015-08-16 下午11.41.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318"/>
            <a:ext cx="9144000" cy="539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380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信号的采集与标注</a:t>
            </a:r>
          </a:p>
        </p:txBody>
      </p:sp>
      <p:pic>
        <p:nvPicPr>
          <p:cNvPr id="3" name="图片 2" descr="屏幕快照 2015-08-16 下午11.41.1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318"/>
            <a:ext cx="9144000" cy="529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93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269682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/>
              <a:t>信号的初步可视化与能量计算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4" name="图片 3" descr="屏幕快照 2015-08-17 上午9.55.5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150" y="1607066"/>
            <a:ext cx="9144000" cy="506043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9533" y="1237734"/>
            <a:ext cx="2223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原始信号中存在</a:t>
            </a:r>
            <a:r>
              <a:rPr kumimoji="1" lang="en-US" altLang="zh-CN" dirty="0" smtClean="0"/>
              <a:t>bias</a:t>
            </a:r>
            <a:endParaRPr kumimoji="1" lang="zh-CN" altLang="en-US" dirty="0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5246083"/>
              </p:ext>
            </p:extLst>
          </p:nvPr>
        </p:nvGraphicFramePr>
        <p:xfrm>
          <a:off x="5892800" y="939284"/>
          <a:ext cx="2108200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" name="公式" r:id="rId4" imgW="1219200" imgH="304800" progId="Equation.3">
                  <p:embed/>
                </p:oleObj>
              </mc:Choice>
              <mc:Fallback>
                <p:oleObj name="公式" r:id="rId4" imgW="12192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92800" y="939284"/>
                        <a:ext cx="2108200" cy="59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4974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基本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基本.thmx</Template>
  <TotalTime>1940</TotalTime>
  <Words>557</Words>
  <Application>Microsoft Macintosh PowerPoint</Application>
  <PresentationFormat>全屏显示(4:3)</PresentationFormat>
  <Paragraphs>133</Paragraphs>
  <Slides>26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嵌入的 OLE 服务器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28" baseType="lpstr">
      <vt:lpstr>基本</vt:lpstr>
      <vt:lpstr>公式</vt:lpstr>
      <vt:lpstr>IMU运动状态识别</vt:lpstr>
      <vt:lpstr>方法步骤</vt:lpstr>
      <vt:lpstr>IMU传感器的介绍 </vt:lpstr>
      <vt:lpstr>信号的采集与标注</vt:lpstr>
      <vt:lpstr>信号的采集与标注</vt:lpstr>
      <vt:lpstr>信号的采集与标注</vt:lpstr>
      <vt:lpstr>信号的采集与标注</vt:lpstr>
      <vt:lpstr>信号的采集与标注</vt:lpstr>
      <vt:lpstr>信号的初步可视化与能量计算 </vt:lpstr>
      <vt:lpstr>动静识别与Bias自适应消除 </vt:lpstr>
      <vt:lpstr>动静识别与Bias自适应消除 </vt:lpstr>
      <vt:lpstr>动静识别与Bias自适应消除 </vt:lpstr>
      <vt:lpstr>旋转状态检测 </vt:lpstr>
      <vt:lpstr>旋转状态检测 </vt:lpstr>
      <vt:lpstr>旋转状态检测 </vt:lpstr>
      <vt:lpstr>旋转状态检测* </vt:lpstr>
      <vt:lpstr>振动状态检测 </vt:lpstr>
      <vt:lpstr>振动状态检测 </vt:lpstr>
      <vt:lpstr>振动状态检测 </vt:lpstr>
      <vt:lpstr>振动状态检测</vt:lpstr>
      <vt:lpstr>振动状态检测 </vt:lpstr>
      <vt:lpstr>振动状态检测* </vt:lpstr>
      <vt:lpstr>移动状态检测* </vt:lpstr>
      <vt:lpstr>系统工程化与运动实时识别 </vt:lpstr>
      <vt:lpstr>还存在的一些问题 </vt:lpstr>
      <vt:lpstr>结束</vt:lpstr>
    </vt:vector>
  </TitlesOfParts>
  <Company>deepglint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IMU运动状态识别</dc:title>
  <dc:creator>冲 陈</dc:creator>
  <cp:lastModifiedBy>冲 陈</cp:lastModifiedBy>
  <cp:revision>53</cp:revision>
  <dcterms:created xsi:type="dcterms:W3CDTF">2015-08-16T14:29:15Z</dcterms:created>
  <dcterms:modified xsi:type="dcterms:W3CDTF">2015-08-18T02:28:30Z</dcterms:modified>
</cp:coreProperties>
</file>

<file path=docProps/thumbnail.jpeg>
</file>